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8452" y="557011"/>
            <a:ext cx="8915399" cy="808150"/>
          </a:xfrm>
        </p:spPr>
        <p:txBody>
          <a:bodyPr>
            <a:noAutofit/>
          </a:bodyPr>
          <a:lstStyle/>
          <a:p>
            <a:pPr algn="ctr"/>
            <a:r>
              <a:rPr lang="fa-IR" sz="72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فعالیتهای واحد مبارزه با بیماریها:</a:t>
            </a:r>
            <a:endParaRPr lang="fa-IR" sz="72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8453" y="1880315"/>
            <a:ext cx="9366160" cy="4023347"/>
          </a:xfrm>
        </p:spPr>
        <p:txBody>
          <a:bodyPr/>
          <a:lstStyle/>
          <a:p>
            <a:pPr algn="r"/>
            <a:r>
              <a:rPr lang="fa-IR" sz="2800" dirty="0" smtClean="0"/>
              <a:t>بیماریهای واگیر :</a:t>
            </a:r>
          </a:p>
          <a:p>
            <a:pPr algn="ctr"/>
            <a:r>
              <a:rPr lang="fa-IR" sz="2400" dirty="0" smtClean="0">
                <a:solidFill>
                  <a:srgbClr val="FF0000"/>
                </a:solidFill>
              </a:rPr>
              <a:t>برنامه سل: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</a:rPr>
              <a:t>بروز موارد کل سل ریوی اسمیر مثبت : 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در کشور :14 در صد هزار           دانشکده نیشابور : 11/4در صد هزار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</a:rPr>
              <a:t>بروز موارد جدید سل ریوی :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در کشور :7                           دانشکده </a:t>
            </a:r>
            <a:r>
              <a:rPr lang="fa-IR" sz="2400" dirty="0">
                <a:solidFill>
                  <a:schemeClr val="tx1"/>
                </a:solidFill>
              </a:rPr>
              <a:t>نیشابور</a:t>
            </a:r>
            <a:r>
              <a:rPr lang="fa-IR" sz="2400" dirty="0" smtClean="0">
                <a:solidFill>
                  <a:schemeClr val="tx1"/>
                </a:solidFill>
              </a:rPr>
              <a:t> : 5/7      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chemeClr val="tx1"/>
                </a:solidFill>
              </a:rPr>
              <a:t>بیماریابی در کل کشور : حد انتظار 3 ؛ دانشکده نیشابور :4/65    </a:t>
            </a:r>
            <a:endParaRPr lang="fa-I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383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942" y="2133600"/>
            <a:ext cx="10675670" cy="3777622"/>
          </a:xfrm>
        </p:spPr>
        <p:txBody>
          <a:bodyPr>
            <a:normAutofit/>
          </a:bodyPr>
          <a:lstStyle/>
          <a:p>
            <a:r>
              <a:rPr lang="fa-IR" sz="2800" dirty="0" smtClean="0"/>
              <a:t>نمونه های بی کیفیت در سال 93 از 23.7 به 3.3 کاهش داده ایم .</a:t>
            </a:r>
            <a:endParaRPr lang="en-US" sz="2800" dirty="0" smtClean="0"/>
          </a:p>
          <a:p>
            <a:pPr marL="0" indent="0">
              <a:buNone/>
            </a:pPr>
            <a:endParaRPr lang="fa-IR" sz="2800" dirty="0" smtClean="0"/>
          </a:p>
          <a:p>
            <a:r>
              <a:rPr lang="fa-IR" sz="2800" dirty="0" smtClean="0"/>
              <a:t>بیماریابی شبکه سر پایی از 18.6 در سال 91 به 51.7 ارتقاء داده ایم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174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743036" y="384562"/>
            <a:ext cx="8915399" cy="1094143"/>
          </a:xfrm>
        </p:spPr>
        <p:txBody>
          <a:bodyPr>
            <a:noAutofit/>
          </a:bodyPr>
          <a:lstStyle/>
          <a:p>
            <a:pPr algn="ctr"/>
            <a:r>
              <a:rPr lang="fa-IR" sz="8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بیماریهای زئونوز</a:t>
            </a:r>
            <a:endParaRPr lang="en-US" sz="80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تب مالت 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571374"/>
              </p:ext>
            </p:extLst>
          </p:nvPr>
        </p:nvGraphicFramePr>
        <p:xfrm>
          <a:off x="1635494" y="1940177"/>
          <a:ext cx="10022940" cy="4405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735"/>
                <a:gridCol w="2505735"/>
                <a:gridCol w="2505735"/>
                <a:gridCol w="2505735"/>
              </a:tblGrid>
              <a:tr h="1111692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معاونت بهداشت 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حدانتظار استانی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حد انتظار کشوری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870651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54.5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27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19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تب مالت </a:t>
                      </a:r>
                      <a:endParaRPr lang="en-US" sz="2400" dirty="0"/>
                    </a:p>
                  </a:txBody>
                  <a:tcPr anchor="ctr"/>
                </a:tc>
              </a:tr>
              <a:tr h="1112243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24.51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43.5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19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سالک</a:t>
                      </a:r>
                      <a:endParaRPr lang="en-US" sz="2400" dirty="0"/>
                    </a:p>
                  </a:txBody>
                  <a:tcPr anchor="ctr"/>
                </a:tc>
              </a:tr>
              <a:tr h="1234194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382.7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در دسترس نیست 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211.5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/>
                        <a:t>حیوان گزیده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67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8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تب مالت</a:t>
            </a:r>
            <a:endParaRPr lang="en-US" sz="48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957" y="1390116"/>
            <a:ext cx="10103102" cy="3777622"/>
          </a:xfrm>
        </p:spPr>
        <p:txBody>
          <a:bodyPr>
            <a:normAutofit/>
          </a:bodyPr>
          <a:lstStyle/>
          <a:p>
            <a:r>
              <a:rPr lang="fa-IR" sz="2400" dirty="0" smtClean="0"/>
              <a:t>از سال 91 شاخص از 101 در صد هزار نفر به 54.5 در سال 96 رسیده است .</a:t>
            </a:r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fa-IR" sz="2400" dirty="0" smtClean="0"/>
          </a:p>
          <a:p>
            <a:r>
              <a:rPr lang="fa-IR" sz="2400" dirty="0" smtClean="0"/>
              <a:t>از سال 91 شاخص حیوان گزیده 430 در صد هزارنفربه 382 در صدهزار نفر رسیده است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1834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54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بیماریهای رفتاری </a:t>
            </a:r>
            <a:endParaRPr lang="en-US" sz="54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224" y="1905000"/>
            <a:ext cx="10436388" cy="4006222"/>
          </a:xfrm>
        </p:spPr>
        <p:txBody>
          <a:bodyPr>
            <a:normAutofit/>
          </a:bodyPr>
          <a:lstStyle/>
          <a:p>
            <a:r>
              <a:rPr lang="fa-IR" sz="2800" dirty="0" smtClean="0"/>
              <a:t>ار تقاء یک پایگاه مشاوره رفتاری به مرکز مشاوره رفتاری در سال 96</a:t>
            </a:r>
          </a:p>
          <a:p>
            <a:r>
              <a:rPr lang="fa-IR" sz="2800" dirty="0" smtClean="0"/>
              <a:t>پوشش 100درصدی پایگاه رفتاری در شهر و 48 در صد در روستا </a:t>
            </a:r>
          </a:p>
          <a:p>
            <a:r>
              <a:rPr lang="fa-IR" sz="2800" dirty="0"/>
              <a:t> </a:t>
            </a:r>
            <a:r>
              <a:rPr lang="fa-IR" sz="2800" dirty="0" smtClean="0"/>
              <a:t>اجرای طرح </a:t>
            </a:r>
            <a:r>
              <a:rPr lang="en-US" sz="2800" dirty="0" err="1" smtClean="0"/>
              <a:t>pmtct</a:t>
            </a:r>
            <a:endParaRPr lang="fa-IR" sz="2800" dirty="0" smtClean="0"/>
          </a:p>
          <a:p>
            <a:r>
              <a:rPr lang="fa-IR" sz="2800" dirty="0" smtClean="0"/>
              <a:t>انجام3300 تست رپیت</a:t>
            </a:r>
            <a:endParaRPr lang="en-US" sz="2800" dirty="0"/>
          </a:p>
          <a:p>
            <a:r>
              <a:rPr lang="fa-IR" sz="2800" dirty="0" smtClean="0"/>
              <a:t>کمیته </a:t>
            </a:r>
            <a:r>
              <a:rPr lang="en-US" sz="2800" dirty="0" smtClean="0"/>
              <a:t>sip</a:t>
            </a:r>
            <a:endParaRPr lang="fa-IR" sz="2800" dirty="0" smtClean="0"/>
          </a:p>
        </p:txBody>
      </p:sp>
    </p:spTree>
    <p:extLst>
      <p:ext uri="{BB962C8B-B14F-4D97-AF65-F5344CB8AC3E}">
        <p14:creationId xmlns:p14="http://schemas.microsoft.com/office/powerpoint/2010/main" val="710951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54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بیماریهای غیرواگیر</a:t>
            </a:r>
            <a:endParaRPr lang="en-US" sz="54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950" y="2133600"/>
            <a:ext cx="10487662" cy="3777622"/>
          </a:xfrm>
        </p:spPr>
        <p:txBody>
          <a:bodyPr>
            <a:normAutofit/>
          </a:bodyPr>
          <a:lstStyle/>
          <a:p>
            <a:r>
              <a:rPr lang="fa-IR" sz="2400" dirty="0" smtClean="0"/>
              <a:t>خطر سنجی از ابتدای سال 96 از 16 در صد به 47 درصد ارتقاء داشته ایم .</a:t>
            </a:r>
            <a:endParaRPr lang="en-US" sz="2400" dirty="0" smtClean="0"/>
          </a:p>
          <a:p>
            <a:pPr marL="0" indent="0">
              <a:buNone/>
            </a:pPr>
            <a:endParaRPr lang="fa-IR" sz="2400" dirty="0" smtClean="0"/>
          </a:p>
          <a:p>
            <a:r>
              <a:rPr lang="fa-IR" sz="2400" dirty="0" smtClean="0"/>
              <a:t>در شهر از 10 به 33 و در روستایی از 30 به 66 ارتقاء داشته ایم.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fa-IR" sz="2400" dirty="0" smtClean="0"/>
              <a:t>تعداد بیماران فشار خون  3500 در شهر و 2300 بیمار دیابت در شهر بیمار یابی داشته ایم.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9767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243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Century Gothic</vt:lpstr>
      <vt:lpstr>IranNastaliq</vt:lpstr>
      <vt:lpstr>Tahoma</vt:lpstr>
      <vt:lpstr>Wingdings</vt:lpstr>
      <vt:lpstr>Wingdings 3</vt:lpstr>
      <vt:lpstr>Wisp</vt:lpstr>
      <vt:lpstr>فعالیتهای واحد مبارزه با بیماریها:</vt:lpstr>
      <vt:lpstr>PowerPoint Presentation</vt:lpstr>
      <vt:lpstr>بیماریهای زئونوز</vt:lpstr>
      <vt:lpstr>تب مالت</vt:lpstr>
      <vt:lpstr>بیماریهای رفتاری </vt:lpstr>
      <vt:lpstr>بیماریهای غیرواگیر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فعالیتهای واحد مبارزه با بیماریها:</dc:title>
  <dc:creator>Maryam Batani</dc:creator>
  <cp:lastModifiedBy>Zahra Ghadamyari</cp:lastModifiedBy>
  <cp:revision>7</cp:revision>
  <dcterms:created xsi:type="dcterms:W3CDTF">2018-05-13T05:16:47Z</dcterms:created>
  <dcterms:modified xsi:type="dcterms:W3CDTF">2018-05-19T07:33:43Z</dcterms:modified>
</cp:coreProperties>
</file>