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4254" r:id="rId4"/>
  </p:sldMasterIdLst>
  <p:notesMasterIdLst>
    <p:notesMasterId r:id="rId15"/>
  </p:notesMasterIdLst>
  <p:handoutMasterIdLst>
    <p:handoutMasterId r:id="rId16"/>
  </p:handoutMasterIdLst>
  <p:sldIdLst>
    <p:sldId id="363" r:id="rId5"/>
    <p:sldId id="366" r:id="rId6"/>
    <p:sldId id="372" r:id="rId7"/>
    <p:sldId id="373" r:id="rId8"/>
    <p:sldId id="374" r:id="rId9"/>
    <p:sldId id="375" r:id="rId10"/>
    <p:sldId id="376" r:id="rId11"/>
    <p:sldId id="377" r:id="rId12"/>
    <p:sldId id="378" r:id="rId13"/>
    <p:sldId id="325" r:id="rId14"/>
  </p:sldIdLst>
  <p:sldSz cx="12192000" cy="6858000"/>
  <p:notesSz cx="6858000" cy="9144000"/>
  <p:embeddedFontLst>
    <p:embeddedFont>
      <p:font typeface="Calibri" panose="020F0502020204030204" pitchFamily="34" charset="0"/>
      <p:regular r:id="rId17"/>
      <p:bold r:id="rId18"/>
      <p:italic r:id="rId19"/>
      <p:boldItalic r:id="rId20"/>
    </p:embeddedFont>
    <p:embeddedFont>
      <p:font typeface="B Titr" panose="00000700000000000000" pitchFamily="2" charset="-78"/>
      <p:bold r:id="rId21"/>
    </p:embeddedFont>
    <p:embeddedFont>
      <p:font typeface="IranNastaliq" panose="02020505000000020003" pitchFamily="18" charset="0"/>
      <p:regular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FFFFFF"/>
    <a:srgbClr val="9C4432"/>
    <a:srgbClr val="FFCC00"/>
    <a:srgbClr val="FF9900"/>
    <a:srgbClr val="996633"/>
    <a:srgbClr val="757947"/>
    <a:srgbClr val="D4DB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1" autoAdjust="0"/>
    <p:restoredTop sz="91143" autoAdjust="0"/>
  </p:normalViewPr>
  <p:slideViewPr>
    <p:cSldViewPr snapToGrid="0">
      <p:cViewPr varScale="1">
        <p:scale>
          <a:sx n="80" d="100"/>
          <a:sy n="80" d="100"/>
        </p:scale>
        <p:origin x="96" y="5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font" Target="fonts/font2.fntdata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font" Target="fonts/font5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1.fntdata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font" Target="fonts/font4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font" Target="fonts/font3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font" Target="fonts/font6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1C8971-8C99-4F04-889A-310126FE9B2D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874CC9-554E-4121-BC56-C2E006796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6084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0060AF-DE93-4072-8B3E-BF3AC6C55CDF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44A8B6-C424-4242-AA0B-533297385D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4993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655DBB-BCA7-41A6-BDF5-5EC98FBB3981}" type="slidenum">
              <a:rPr lang="ar-SA" altLang="fa-IR" smtClean="0"/>
              <a:pPr/>
              <a:t>1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2001718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938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167939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kumimoji="1" lang="en-US" altLang="fa-IR" sz="1800"/>
            </a:p>
          </p:txBody>
        </p:sp>
        <p:sp>
          <p:nvSpPr>
            <p:cNvPr id="167940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kumimoji="1" lang="en-US" altLang="fa-IR" sz="1800"/>
            </a:p>
          </p:txBody>
        </p:sp>
        <p:sp>
          <p:nvSpPr>
            <p:cNvPr id="167941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kumimoji="1" lang="en-US" altLang="fa-IR" sz="1800"/>
            </a:p>
          </p:txBody>
        </p:sp>
        <p:grpSp>
          <p:nvGrpSpPr>
            <p:cNvPr id="167942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67943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167944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167945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167946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fa-IR" sz="1800"/>
                    </a:p>
                  </p:txBody>
                </p:sp>
                <p:sp>
                  <p:nvSpPr>
                    <p:cNvPr id="167947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fa-IR" sz="1800"/>
                    </a:p>
                  </p:txBody>
                </p:sp>
              </p:grpSp>
              <p:sp>
                <p:nvSpPr>
                  <p:cNvPr id="16794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428"/>
                    <a:ext cx="168" cy="246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fa-IR" sz="1800"/>
                  </a:p>
                </p:txBody>
              </p:sp>
              <p:sp>
                <p:nvSpPr>
                  <p:cNvPr id="167949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fa-IR" sz="1800"/>
                  </a:p>
                </p:txBody>
              </p:sp>
              <p:sp>
                <p:nvSpPr>
                  <p:cNvPr id="167950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fa-IR" sz="1800"/>
                  </a:p>
                </p:txBody>
              </p:sp>
              <p:sp>
                <p:nvSpPr>
                  <p:cNvPr id="167951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fa-IR" sz="1800"/>
                  </a:p>
                </p:txBody>
              </p:sp>
              <p:sp>
                <p:nvSpPr>
                  <p:cNvPr id="167952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fa-IR" sz="1800"/>
                  </a:p>
                </p:txBody>
              </p:sp>
              <p:sp>
                <p:nvSpPr>
                  <p:cNvPr id="167953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fa-IR" sz="1800"/>
                  </a:p>
                </p:txBody>
              </p:sp>
            </p:grpSp>
            <p:pic>
              <p:nvPicPr>
                <p:cNvPr id="167954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67955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67956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67957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67958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67959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67960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67961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167962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167963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67964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67965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67966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67967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67968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67969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67970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67971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67972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67973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67974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67975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67976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67977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67978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67979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67980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67981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167982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a-IR" sz="1800"/>
            </a:p>
          </p:txBody>
        </p:sp>
        <p:sp>
          <p:nvSpPr>
            <p:cNvPr id="167983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a-IR" sz="1800"/>
            </a:p>
          </p:txBody>
        </p:sp>
        <p:sp>
          <p:nvSpPr>
            <p:cNvPr id="167984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a-IR" sz="1800"/>
            </a:p>
          </p:txBody>
        </p:sp>
        <p:sp>
          <p:nvSpPr>
            <p:cNvPr id="167985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2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a-IR" sz="1800"/>
            </a:p>
          </p:txBody>
        </p:sp>
        <p:sp>
          <p:nvSpPr>
            <p:cNvPr id="167986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2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a-IR" sz="1800"/>
            </a:p>
          </p:txBody>
        </p:sp>
        <p:sp>
          <p:nvSpPr>
            <p:cNvPr id="167987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a-IR" sz="1800"/>
            </a:p>
          </p:txBody>
        </p:sp>
        <p:sp>
          <p:nvSpPr>
            <p:cNvPr id="167988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a-IR" sz="1800"/>
            </a:p>
          </p:txBody>
        </p:sp>
        <p:sp>
          <p:nvSpPr>
            <p:cNvPr id="167989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a-IR" sz="1800"/>
            </a:p>
          </p:txBody>
        </p:sp>
        <p:sp>
          <p:nvSpPr>
            <p:cNvPr id="167990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kumimoji="1" lang="en-US" altLang="fa-IR" sz="1800"/>
            </a:p>
          </p:txBody>
        </p:sp>
        <p:sp>
          <p:nvSpPr>
            <p:cNvPr id="167991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a-IR" sz="1800"/>
            </a:p>
          </p:txBody>
        </p:sp>
        <p:sp>
          <p:nvSpPr>
            <p:cNvPr id="167992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 eaLnBrk="1" hangingPunct="1"/>
              <a:endParaRPr kumimoji="1" lang="en-US" altLang="fa-IR" sz="1800"/>
            </a:p>
          </p:txBody>
        </p:sp>
      </p:grpSp>
      <p:sp>
        <p:nvSpPr>
          <p:cNvPr id="167993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370013"/>
            <a:ext cx="9287933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fa-IR" noProof="0" smtClean="0"/>
              <a:t>Click to edit Master title style</a:t>
            </a:r>
          </a:p>
        </p:txBody>
      </p:sp>
      <p:sp>
        <p:nvSpPr>
          <p:cNvPr id="167994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02934" y="3886200"/>
            <a:ext cx="7520517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fa-IR" noProof="0" smtClean="0"/>
              <a:t>Click to edit Master subtitle style</a:t>
            </a:r>
          </a:p>
        </p:txBody>
      </p:sp>
      <p:sp>
        <p:nvSpPr>
          <p:cNvPr id="167995" name="Rectangle 5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FE7D3A04-ECCB-436D-BFFA-F7F4233DF96E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167996" name="Rectangle 6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67997" name="Rectangle 6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87F7F36-2C28-4975-B98A-43A46C9F5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57554"/>
      </p:ext>
    </p:extLst>
  </p:cSld>
  <p:clrMapOvr>
    <a:masterClrMapping/>
  </p:clrMapOvr>
  <p:transition spd="slow">
    <p:push dir="r"/>
  </p:transition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E7D3A04-ECCB-436D-BFFA-F7F4233DF96E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7F7F36-2C28-4975-B98A-43A46C9F5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968338"/>
      </p:ext>
    </p:extLst>
  </p:cSld>
  <p:clrMapOvr>
    <a:masterClrMapping/>
  </p:clrMapOvr>
  <p:transition spd="slow">
    <p:push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70285" y="227014"/>
            <a:ext cx="2491316" cy="5868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2100" y="227014"/>
            <a:ext cx="7274984" cy="5868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E7D3A04-ECCB-436D-BFFA-F7F4233DF96E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7F7F36-2C28-4975-B98A-43A46C9F5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468387"/>
      </p:ext>
    </p:extLst>
  </p:cSld>
  <p:clrMapOvr>
    <a:masterClrMapping/>
  </p:clrMapOvr>
  <p:transition spd="slow">
    <p:push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101" y="227013"/>
            <a:ext cx="99695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51367" y="1598613"/>
            <a:ext cx="9848851" cy="4497387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02168" y="6242051"/>
            <a:ext cx="2377017" cy="474663"/>
          </a:xfrm>
        </p:spPr>
        <p:txBody>
          <a:bodyPr/>
          <a:lstStyle>
            <a:lvl1pPr>
              <a:defRPr/>
            </a:lvl1pPr>
          </a:lstStyle>
          <a:p>
            <a:pPr rtl="1">
              <a:defRPr/>
            </a:pPr>
            <a:fld id="{A409E3A2-F49A-4FC1-8AA8-5F23FEF1BDC8}" type="datetimeFigureOut">
              <a:rPr lang="fa-IR" smtClean="0">
                <a:solidFill>
                  <a:srgbClr val="F0A22E">
                    <a:shade val="75000"/>
                  </a:srgbClr>
                </a:solidFill>
              </a:rPr>
              <a:pPr rtl="1">
                <a:defRPr/>
              </a:pPr>
              <a:t>1439/09/05</a:t>
            </a:fld>
            <a:endParaRPr lang="fa-I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09900" y="6248401"/>
            <a:ext cx="4607984" cy="474663"/>
          </a:xfrm>
        </p:spPr>
        <p:txBody>
          <a:bodyPr/>
          <a:lstStyle>
            <a:lvl1pPr>
              <a:defRPr/>
            </a:lvl1pPr>
          </a:lstStyle>
          <a:p>
            <a:pPr rtl="1">
              <a:defRPr/>
            </a:pPr>
            <a:endParaRPr lang="fa-I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23201" y="6248401"/>
            <a:ext cx="2341033" cy="474663"/>
          </a:xfrm>
        </p:spPr>
        <p:txBody>
          <a:bodyPr/>
          <a:lstStyle>
            <a:lvl1pPr>
              <a:defRPr/>
            </a:lvl1pPr>
          </a:lstStyle>
          <a:p>
            <a:pPr rtl="1">
              <a:defRPr/>
            </a:pPr>
            <a:fld id="{82717238-48BE-4D5C-AA8F-A017B621B7D8}" type="slidenum">
              <a:rPr lang="fa-IR" smtClean="0">
                <a:solidFill>
                  <a:srgbClr val="F0A22E">
                    <a:shade val="75000"/>
                  </a:srgbClr>
                </a:solidFill>
              </a:rPr>
              <a:pPr rtl="1">
                <a:defRPr/>
              </a:pPr>
              <a:t>‹#›</a:t>
            </a:fld>
            <a:endParaRPr lang="fa-IR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951519"/>
      </p:ext>
    </p:extLst>
  </p:cSld>
  <p:clrMapOvr>
    <a:masterClrMapping/>
  </p:clrMapOvr>
  <p:transition spd="slow">
    <p:push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101" y="227013"/>
            <a:ext cx="99695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51367" y="1598613"/>
            <a:ext cx="4821767" cy="4497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334" y="1598613"/>
            <a:ext cx="4823884" cy="4497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02168" y="6242051"/>
            <a:ext cx="2377017" cy="474663"/>
          </a:xfrm>
        </p:spPr>
        <p:txBody>
          <a:bodyPr/>
          <a:lstStyle>
            <a:lvl1pPr>
              <a:defRPr/>
            </a:lvl1pPr>
          </a:lstStyle>
          <a:p>
            <a:pPr rtl="1">
              <a:defRPr/>
            </a:pPr>
            <a:fld id="{A409E3A2-F49A-4FC1-8AA8-5F23FEF1BDC8}" type="datetimeFigureOut">
              <a:rPr lang="fa-IR" smtClean="0">
                <a:solidFill>
                  <a:srgbClr val="F0A22E">
                    <a:shade val="75000"/>
                  </a:srgbClr>
                </a:solidFill>
              </a:rPr>
              <a:pPr rtl="1">
                <a:defRPr/>
              </a:pPr>
              <a:t>1439/09/05</a:t>
            </a:fld>
            <a:endParaRPr lang="fa-I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09900" y="6248401"/>
            <a:ext cx="4607984" cy="474663"/>
          </a:xfrm>
        </p:spPr>
        <p:txBody>
          <a:bodyPr/>
          <a:lstStyle>
            <a:lvl1pPr>
              <a:defRPr/>
            </a:lvl1pPr>
          </a:lstStyle>
          <a:p>
            <a:pPr rtl="1">
              <a:defRPr/>
            </a:pPr>
            <a:endParaRPr lang="fa-I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23201" y="6248401"/>
            <a:ext cx="2341033" cy="474663"/>
          </a:xfrm>
        </p:spPr>
        <p:txBody>
          <a:bodyPr/>
          <a:lstStyle>
            <a:lvl1pPr>
              <a:defRPr/>
            </a:lvl1pPr>
          </a:lstStyle>
          <a:p>
            <a:pPr rtl="1">
              <a:defRPr/>
            </a:pPr>
            <a:fld id="{82717238-48BE-4D5C-AA8F-A017B621B7D8}" type="slidenum">
              <a:rPr lang="fa-IR" smtClean="0">
                <a:solidFill>
                  <a:srgbClr val="F0A22E">
                    <a:shade val="75000"/>
                  </a:srgbClr>
                </a:solidFill>
              </a:rPr>
              <a:pPr rtl="1">
                <a:defRPr/>
              </a:pPr>
              <a:t>‹#›</a:t>
            </a:fld>
            <a:endParaRPr lang="fa-IR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0963"/>
      </p:ext>
    </p:extLst>
  </p:cSld>
  <p:clrMapOvr>
    <a:masterClrMapping/>
  </p:clrMapOvr>
  <p:transition spd="slow">
    <p:push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E7D3A04-ECCB-436D-BFFA-F7F4233DF96E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7F7F36-2C28-4975-B98A-43A46C9F5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375781"/>
      </p:ext>
    </p:extLst>
  </p:cSld>
  <p:clrMapOvr>
    <a:masterClrMapping/>
  </p:clrMapOvr>
  <p:transition spd="slow">
    <p:push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E7D3A04-ECCB-436D-BFFA-F7F4233DF96E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7F7F36-2C28-4975-B98A-43A46C9F5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883443"/>
      </p:ext>
    </p:extLst>
  </p:cSld>
  <p:clrMapOvr>
    <a:masterClrMapping/>
  </p:clrMapOvr>
  <p:transition spd="slow">
    <p:push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1367" y="1598613"/>
            <a:ext cx="4821767" cy="4497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334" y="1598613"/>
            <a:ext cx="4823884" cy="4497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E7D3A04-ECCB-436D-BFFA-F7F4233DF96E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7F7F36-2C28-4975-B98A-43A46C9F5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797793"/>
      </p:ext>
    </p:extLst>
  </p:cSld>
  <p:clrMapOvr>
    <a:masterClrMapping/>
  </p:clrMapOvr>
  <p:transition spd="slow">
    <p:push dir="r"/>
  </p:transition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E7D3A04-ECCB-436D-BFFA-F7F4233DF96E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7F7F36-2C28-4975-B98A-43A46C9F5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081548"/>
      </p:ext>
    </p:extLst>
  </p:cSld>
  <p:clrMapOvr>
    <a:masterClrMapping/>
  </p:clrMapOvr>
  <p:transition spd="slow">
    <p:push dir="r"/>
  </p:transition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E7D3A04-ECCB-436D-BFFA-F7F4233DF96E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7F7F36-2C28-4975-B98A-43A46C9F5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680942"/>
      </p:ext>
    </p:extLst>
  </p:cSld>
  <p:clrMapOvr>
    <a:masterClrMapping/>
  </p:clrMapOvr>
  <p:transition spd="slow">
    <p:push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E7D3A04-ECCB-436D-BFFA-F7F4233DF96E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7F7F36-2C28-4975-B98A-43A46C9F5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968712"/>
      </p:ext>
    </p:extLst>
  </p:cSld>
  <p:clrMapOvr>
    <a:masterClrMapping/>
  </p:clrMapOvr>
  <p:transition spd="slow">
    <p:push dir="r"/>
  </p:transition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E7D3A04-ECCB-436D-BFFA-F7F4233DF96E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7F7F36-2C28-4975-B98A-43A46C9F5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305721"/>
      </p:ext>
    </p:extLst>
  </p:cSld>
  <p:clrMapOvr>
    <a:masterClrMapping/>
  </p:clrMapOvr>
  <p:transition spd="slow">
    <p:push dir="r"/>
  </p:transition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E7D3A04-ECCB-436D-BFFA-F7F4233DF96E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7F7F36-2C28-4975-B98A-43A46C9F5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426871"/>
      </p:ext>
    </p:extLst>
  </p:cSld>
  <p:clrMapOvr>
    <a:masterClrMapping/>
  </p:clrMapOvr>
  <p:transition spd="slow">
    <p:push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NUL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6914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16691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kumimoji="1" lang="en-US" altLang="fa-IR" sz="1800"/>
            </a:p>
          </p:txBody>
        </p:sp>
        <p:sp>
          <p:nvSpPr>
            <p:cNvPr id="16691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kumimoji="1" lang="en-US" altLang="fa-IR" sz="1800"/>
            </a:p>
          </p:txBody>
        </p:sp>
        <p:sp>
          <p:nvSpPr>
            <p:cNvPr id="16691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kumimoji="1" lang="en-US" altLang="fa-IR" sz="1800"/>
            </a:p>
          </p:txBody>
        </p:sp>
        <p:grpSp>
          <p:nvGrpSpPr>
            <p:cNvPr id="166918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66919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166920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166921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166922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fa-IR" sz="1800"/>
                    </a:p>
                  </p:txBody>
                </p:sp>
                <p:sp>
                  <p:nvSpPr>
                    <p:cNvPr id="166923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fa-IR" sz="1800"/>
                    </a:p>
                  </p:txBody>
                </p:sp>
              </p:grpSp>
              <p:sp>
                <p:nvSpPr>
                  <p:cNvPr id="166924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428"/>
                    <a:ext cx="168" cy="246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fa-IR" sz="1800"/>
                  </a:p>
                </p:txBody>
              </p:sp>
              <p:sp>
                <p:nvSpPr>
                  <p:cNvPr id="166925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fa-IR" sz="1800"/>
                  </a:p>
                </p:txBody>
              </p:sp>
              <p:sp>
                <p:nvSpPr>
                  <p:cNvPr id="166926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fa-IR" sz="1800"/>
                  </a:p>
                </p:txBody>
              </p:sp>
              <p:sp>
                <p:nvSpPr>
                  <p:cNvPr id="166927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fa-IR" sz="1800"/>
                  </a:p>
                </p:txBody>
              </p:sp>
              <p:sp>
                <p:nvSpPr>
                  <p:cNvPr id="166928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fa-IR" sz="1800"/>
                  </a:p>
                </p:txBody>
              </p:sp>
              <p:sp>
                <p:nvSpPr>
                  <p:cNvPr id="166929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fa-IR" sz="1800"/>
                  </a:p>
                </p:txBody>
              </p:sp>
            </p:grpSp>
            <p:pic>
              <p:nvPicPr>
                <p:cNvPr id="166930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66931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66932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66933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66934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66935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66936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66937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166938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166939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66940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66941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66942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66943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66944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66945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66946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66947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66948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66949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66950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66951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66952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66953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66954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66955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66956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66957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166958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a-IR" sz="1800"/>
            </a:p>
          </p:txBody>
        </p:sp>
        <p:sp>
          <p:nvSpPr>
            <p:cNvPr id="166959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a-IR" sz="1800"/>
            </a:p>
          </p:txBody>
        </p:sp>
        <p:sp>
          <p:nvSpPr>
            <p:cNvPr id="166960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a-IR" sz="1800"/>
            </a:p>
          </p:txBody>
        </p:sp>
        <p:sp>
          <p:nvSpPr>
            <p:cNvPr id="166961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5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a-IR" sz="1800"/>
            </a:p>
          </p:txBody>
        </p:sp>
        <p:sp>
          <p:nvSpPr>
            <p:cNvPr id="166962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5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a-IR" sz="1800"/>
            </a:p>
          </p:txBody>
        </p:sp>
        <p:sp>
          <p:nvSpPr>
            <p:cNvPr id="166963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a-IR" sz="1800"/>
            </a:p>
          </p:txBody>
        </p:sp>
        <p:sp>
          <p:nvSpPr>
            <p:cNvPr id="166964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a-IR" sz="1800"/>
            </a:p>
          </p:txBody>
        </p:sp>
        <p:sp>
          <p:nvSpPr>
            <p:cNvPr id="166965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a-IR" sz="1800"/>
            </a:p>
          </p:txBody>
        </p:sp>
        <p:sp>
          <p:nvSpPr>
            <p:cNvPr id="166966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kumimoji="1" lang="en-US" altLang="fa-IR" sz="1800"/>
            </a:p>
          </p:txBody>
        </p:sp>
        <p:sp>
          <p:nvSpPr>
            <p:cNvPr id="166967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a-IR" sz="1800"/>
            </a:p>
          </p:txBody>
        </p:sp>
        <p:sp>
          <p:nvSpPr>
            <p:cNvPr id="166968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 eaLnBrk="1" hangingPunct="1"/>
              <a:endParaRPr kumimoji="1" lang="en-US" altLang="fa-IR" sz="1800"/>
            </a:p>
          </p:txBody>
        </p:sp>
      </p:grpSp>
      <p:sp>
        <p:nvSpPr>
          <p:cNvPr id="166969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92101" y="227013"/>
            <a:ext cx="99695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a-IR" smtClean="0"/>
              <a:t>Click to edit Master title style</a:t>
            </a:r>
          </a:p>
        </p:txBody>
      </p:sp>
      <p:sp>
        <p:nvSpPr>
          <p:cNvPr id="166970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367" y="1598613"/>
            <a:ext cx="9848851" cy="4497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a-IR" smtClean="0"/>
              <a:t>Click to edit Master text styles</a:t>
            </a:r>
          </a:p>
          <a:p>
            <a:pPr lvl="1"/>
            <a:r>
              <a:rPr lang="en-US" altLang="fa-IR" smtClean="0"/>
              <a:t>Second level</a:t>
            </a:r>
          </a:p>
          <a:p>
            <a:pPr lvl="2"/>
            <a:r>
              <a:rPr lang="en-US" altLang="fa-IR" smtClean="0"/>
              <a:t>Third level</a:t>
            </a:r>
          </a:p>
          <a:p>
            <a:pPr lvl="3"/>
            <a:r>
              <a:rPr lang="en-US" altLang="fa-IR" smtClean="0"/>
              <a:t>Fourth level</a:t>
            </a:r>
          </a:p>
          <a:p>
            <a:pPr lvl="4"/>
            <a:r>
              <a:rPr lang="en-US" altLang="fa-IR" smtClean="0"/>
              <a:t>Fifth level</a:t>
            </a:r>
          </a:p>
        </p:txBody>
      </p:sp>
      <p:sp>
        <p:nvSpPr>
          <p:cNvPr id="166971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02168" y="6242051"/>
            <a:ext cx="2377017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 rtl="1">
              <a:defRPr/>
            </a:pPr>
            <a:fld id="{A409E3A2-F49A-4FC1-8AA8-5F23FEF1BDC8}" type="datetimeFigureOut">
              <a:rPr lang="fa-IR" smtClean="0">
                <a:solidFill>
                  <a:srgbClr val="F0A22E">
                    <a:shade val="75000"/>
                  </a:srgbClr>
                </a:solidFill>
              </a:rPr>
              <a:pPr rtl="1">
                <a:defRPr/>
              </a:pPr>
              <a:t>1439/09/05</a:t>
            </a:fld>
            <a:endParaRPr lang="fa-I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6972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09900" y="6248401"/>
            <a:ext cx="4607984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 rtl="1">
              <a:defRPr/>
            </a:pPr>
            <a:endParaRPr lang="fa-IR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6973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23201" y="6248401"/>
            <a:ext cx="234103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 rtl="1">
              <a:defRPr/>
            </a:pPr>
            <a:fld id="{82717238-48BE-4D5C-AA8F-A017B621B7D8}" type="slidenum">
              <a:rPr lang="fa-IR" smtClean="0">
                <a:solidFill>
                  <a:srgbClr val="F0A22E">
                    <a:shade val="75000"/>
                  </a:srgbClr>
                </a:solidFill>
              </a:rPr>
              <a:pPr rtl="1">
                <a:defRPr/>
              </a:pPr>
              <a:t>‹#›</a:t>
            </a:fld>
            <a:endParaRPr lang="fa-IR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0106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55" r:id="rId1"/>
    <p:sldLayoutId id="2147484256" r:id="rId2"/>
    <p:sldLayoutId id="2147484257" r:id="rId3"/>
    <p:sldLayoutId id="2147484258" r:id="rId4"/>
    <p:sldLayoutId id="2147484259" r:id="rId5"/>
    <p:sldLayoutId id="2147484260" r:id="rId6"/>
    <p:sldLayoutId id="2147484261" r:id="rId7"/>
    <p:sldLayoutId id="2147484262" r:id="rId8"/>
    <p:sldLayoutId id="2147484263" r:id="rId9"/>
    <p:sldLayoutId id="2147484264" r:id="rId10"/>
    <p:sldLayoutId id="2147484265" r:id="rId11"/>
    <p:sldLayoutId id="2147484266" r:id="rId12"/>
    <p:sldLayoutId id="2147484267" r:id="rId13"/>
  </p:sldLayoutIdLst>
  <p:transition spd="slow">
    <p:push dir="r"/>
  </p:transition>
  <p:txStyles>
    <p:titleStyle>
      <a:lvl1pPr algn="l" rtl="1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1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1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1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1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l" rtl="1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l" rtl="1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l" rtl="1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r" rtl="1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1" fontAlgn="base" hangingPunct="1">
        <a:spcBef>
          <a:spcPct val="20000"/>
        </a:spcBef>
        <a:spcAft>
          <a:spcPct val="0"/>
        </a:spcAft>
        <a:buSzPct val="80000"/>
        <a:buBlip>
          <a:blip r:embed="rId15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1" fontAlgn="base" hangingPunct="1">
        <a:spcBef>
          <a:spcPct val="20000"/>
        </a:spcBef>
        <a:spcAft>
          <a:spcPct val="0"/>
        </a:spcAft>
        <a:buSzPct val="70000"/>
        <a:buBlip>
          <a:blip r:embed="rId15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14450" y="2109371"/>
            <a:ext cx="7391220" cy="30469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fa-IR" sz="96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IranNastaliq" panose="02020505000000020003" pitchFamily="18" charset="0"/>
                <a:cs typeface="IranNastaliq" panose="02020505000000020003" pitchFamily="18" charset="0"/>
              </a:rPr>
              <a:t>اهم اقدامات گروه سلامت جمعیت خانواده و مدارس</a:t>
            </a:r>
            <a:r>
              <a:rPr lang="fa-IR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IranNastaliq" panose="02020505000000020003" pitchFamily="18" charset="0"/>
                <a:cs typeface="IranNastaliq" panose="02020505000000020003" pitchFamily="18" charset="0"/>
              </a:rPr>
              <a:t> </a:t>
            </a:r>
            <a:endParaRPr lang="fa-IR" sz="28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IranNastaliq" panose="02020505000000020003" pitchFamily="18" charset="0"/>
              <a:cs typeface="IranNastaliq" panose="020205050000000200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4862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2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15605">
            <a:off x="2544575" y="1291852"/>
            <a:ext cx="7036420" cy="23211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00092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02871"/>
            <a:ext cx="10329789" cy="902970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r"/>
            <a:r>
              <a:rPr lang="fa-IR" sz="96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IranNastaliq" panose="02020505000000020003" pitchFamily="18" charset="0"/>
                <a:cs typeface="IranNastaliq" panose="02020505000000020003" pitchFamily="18" charset="0"/>
              </a:rPr>
              <a:t>نوزادان:</a:t>
            </a:r>
            <a:endParaRPr lang="en-US" sz="96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IranNastaliq" panose="02020505000000020003" pitchFamily="18" charset="0"/>
              <a:cs typeface="IranNastaliq" panose="02020505000000020003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44304" y="2879640"/>
            <a:ext cx="9441180" cy="30916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r" rtl="1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a-I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اجرای برنامه توانمند سازی والدین در نگهداری از نوزاد با استفاده از رسانه های آموزشی وزارت</a:t>
            </a:r>
          </a:p>
          <a:p>
            <a:pPr marL="342900" lvl="0" indent="-342900" algn="r" rtl="1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برگزاری کارگاه مشاوره شیردهی جهت کلیه مراقبین سلامت</a:t>
            </a:r>
          </a:p>
          <a:p>
            <a:pPr marL="342900" lvl="0" indent="-342900" algn="r" rtl="1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a-I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پیگیری نوزادان پرخطر پس از ترخیص از بیمارستان</a:t>
            </a:r>
          </a:p>
          <a:p>
            <a:pPr marL="342900" lvl="0" indent="-342900" algn="r" rtl="1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آموزش به مادرانی که سابقه تولد نوزاد نارس داشته اند به منظور پیشگیری از وقوع مشکلات مشابه</a:t>
            </a:r>
          </a:p>
          <a:p>
            <a:pPr marL="342900" lvl="0" indent="-342900" algn="r" rtl="1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a-I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تولید رسانه های آموزشی و توزیع در مراکز</a:t>
            </a:r>
          </a:p>
          <a:p>
            <a:pPr marL="342900" lvl="0" indent="-342900" algn="r" rtl="1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برگزاری جشنواره غذاهای شیرافزا </a:t>
            </a:r>
          </a:p>
          <a:p>
            <a:pPr marL="342900" lvl="0" indent="-342900" algn="r" rtl="1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a-I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توانمند سازی حامیان شیر مادر و استفاده از ایشان در مراکز پس از سنجش عملی میزان توانمندی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8519588"/>
              </p:ext>
            </p:extLst>
          </p:nvPr>
        </p:nvGraphicFramePr>
        <p:xfrm>
          <a:off x="1220470" y="1571900"/>
          <a:ext cx="8128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سال 95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سال 94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سال 93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عنوان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6.8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7.3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11.7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میزان مرگ</a:t>
                      </a:r>
                      <a:r>
                        <a:rPr lang="fa-IR" baseline="0" dirty="0" smtClean="0"/>
                        <a:t> نوزاد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9064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02871"/>
            <a:ext cx="10329789" cy="90297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fa-IR" sz="96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IranNastaliq" panose="02020505000000020003" pitchFamily="18" charset="0"/>
                <a:cs typeface="IranNastaliq" panose="02020505000000020003" pitchFamily="18" charset="0"/>
              </a:rPr>
              <a:t>کودکان:</a:t>
            </a:r>
            <a:endParaRPr lang="en-US" sz="96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IranNastaliq" panose="02020505000000020003" pitchFamily="18" charset="0"/>
              <a:cs typeface="IranNastaliq" panose="02020505000000020003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44304" y="2879640"/>
            <a:ext cx="9441180" cy="8389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r" rtl="1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a-I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توزیع رسانه های آموزشی مرتبط با حوادث کودکان در مراکز و خانه های بهداشت</a:t>
            </a:r>
          </a:p>
          <a:p>
            <a:pPr marL="342900" lvl="0" indent="-342900" algn="r" rtl="1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برگزاری کارگاه احیا پایه خارج بیمارستانی برای کلیه مراقبین سلامت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8869750"/>
              </p:ext>
            </p:extLst>
          </p:nvPr>
        </p:nvGraphicFramePr>
        <p:xfrm>
          <a:off x="1220470" y="1571900"/>
          <a:ext cx="8128000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سال 95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سال 94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سال 93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عنوان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4.1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5.4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5.1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میزان مرگ</a:t>
                      </a:r>
                      <a:r>
                        <a:rPr lang="fa-IR" baseline="0" dirty="0" smtClean="0"/>
                        <a:t> کودک 1-59ماهه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7294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02871"/>
            <a:ext cx="10329789" cy="90297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r"/>
            <a:r>
              <a:rPr lang="fa-IR" sz="107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IranNastaliq" panose="02020505000000020003" pitchFamily="18" charset="0"/>
                <a:cs typeface="IranNastaliq" panose="02020505000000020003" pitchFamily="18" charset="0"/>
              </a:rPr>
              <a:t>مادران</a:t>
            </a:r>
            <a:r>
              <a:rPr lang="fa-IR" sz="3600" dirty="0" smtClean="0">
                <a:cs typeface="B Titr" panose="00000700000000000000" pitchFamily="2" charset="-78"/>
              </a:rPr>
              <a:t>:</a:t>
            </a:r>
            <a:endParaRPr lang="en-US" sz="3600" dirty="0">
              <a:cs typeface="B Titr" panose="00000700000000000000" pitchFamily="2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44304" y="2879640"/>
            <a:ext cx="9441180" cy="3281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r" rtl="1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a-I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انجام مراقبت فعال جهت مادران باردار در فصل شیوع آنفلوآنزا توسط مراقبین سلامت و بهورزان</a:t>
            </a:r>
          </a:p>
          <a:p>
            <a:pPr marL="342900" lvl="0" indent="-342900" algn="r" rtl="1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بررسی پرونده های مرگ مادر و مادران باردار پرخطر بصورت موردی در جلسات ماهیانه گروه به منظور پیشگیری از موارد مشابه</a:t>
            </a:r>
          </a:p>
          <a:p>
            <a:pPr marL="342900" lvl="0" indent="-342900" algn="r" rtl="1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رایزنی جهت تخصیص روان پزشک ویژه بررسی موارد ارجاعی از بهداشت</a:t>
            </a:r>
          </a:p>
          <a:p>
            <a:pPr marL="342900" lvl="0" indent="-342900" algn="r" rtl="1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راه اندازی کلاس های آمادگی برای زایمان به منظور ترویج زایمان طبیعی در مراکز خدمات جامع سلامت و بخش خصوصی</a:t>
            </a:r>
          </a:p>
          <a:p>
            <a:pPr marL="342900" lvl="0" indent="-342900" algn="r" rtl="1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استقرار رابط مادران پرخطر در بیمارستان به منظور پیگیری مادران پرخطر بستری</a:t>
            </a:r>
          </a:p>
          <a:p>
            <a:pPr marL="342900" lvl="0" indent="-342900" algn="r" rtl="1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تهیه و توزیع دفتر پیگیری مادران پرخطر </a:t>
            </a:r>
            <a:r>
              <a:rPr lang="fa-I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6617979"/>
              </p:ext>
            </p:extLst>
          </p:nvPr>
        </p:nvGraphicFramePr>
        <p:xfrm>
          <a:off x="1220470" y="1571900"/>
          <a:ext cx="8128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سال 96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سال 95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سال 94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عنوان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تعداد مرگ مادر باردار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2195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02871"/>
            <a:ext cx="10329789" cy="90297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fa-IR" sz="5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IranNastaliq" panose="02020505000000020003" pitchFamily="18" charset="0"/>
                <a:cs typeface="IranNastaliq" panose="02020505000000020003" pitchFamily="18" charset="0"/>
              </a:rPr>
              <a:t>نوجوانان:</a:t>
            </a:r>
            <a:endParaRPr lang="en-US" sz="5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IranNastaliq" panose="02020505000000020003" pitchFamily="18" charset="0"/>
              <a:cs typeface="IranNastaliq" panose="02020505000000020003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44304" y="2879640"/>
            <a:ext cx="9441180" cy="35422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r" rtl="1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a-I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برگزاری کارگاه های آموزشی جهت کارکنان مدارس مروج و کارکنان بهداشتی</a:t>
            </a:r>
          </a:p>
          <a:p>
            <a:pPr marL="342900" lvl="0" indent="-342900" algn="r" rtl="1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a-I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اقدامات حمایت طلبی از مدارس (چاپ اسامی مدارس روی بنر و نصب در ادارات آموزش و پرورش –نصب ستاره مدارس مروج سلامت در سر درب مدرسه و ...)</a:t>
            </a:r>
          </a:p>
          <a:p>
            <a:pPr marL="342900" lvl="0" indent="-342900" algn="r" rtl="1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a-I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انجام ممیزی خارجی و برگزاری همزمان کارگاه آموزشی توسط تیم ممیزی ستاد معاونت بهداشتی برای معلمین بهداشت مدارس</a:t>
            </a:r>
          </a:p>
          <a:p>
            <a:pPr marL="342900" lvl="0" indent="-342900" algn="r" rtl="1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a-I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برگزاری سه همایش تقدیر از مدارس 5 ستاره و ارتقا یافته </a:t>
            </a:r>
          </a:p>
          <a:p>
            <a:pPr marL="342900" lvl="0" indent="-342900" algn="r" rtl="1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a-I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تهیه لوح تقدیر برای مسئولین دو حوزه با امضا فرماندار شهرستان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8272457"/>
              </p:ext>
            </p:extLst>
          </p:nvPr>
        </p:nvGraphicFramePr>
        <p:xfrm>
          <a:off x="245094" y="1289096"/>
          <a:ext cx="9935856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3964"/>
                <a:gridCol w="2483964"/>
                <a:gridCol w="2483964"/>
                <a:gridCol w="248396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sz="2800" dirty="0" smtClean="0"/>
                        <a:t>سال 96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800" dirty="0" smtClean="0"/>
                        <a:t>سال 95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800" dirty="0" smtClean="0"/>
                        <a:t>سال 94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800" dirty="0" smtClean="0"/>
                        <a:t>عنوان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sz="2800" dirty="0" smtClean="0"/>
                        <a:t>36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800" dirty="0" smtClean="0"/>
                        <a:t>4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800" dirty="0" smtClean="0"/>
                        <a:t>4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800" dirty="0" smtClean="0"/>
                        <a:t>تعداد مدارس مروج سلامت 5 ستاره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826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02871"/>
            <a:ext cx="10329789" cy="90297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r"/>
            <a:r>
              <a:rPr lang="fa-IR" sz="44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cs typeface="B Titr" panose="00000700000000000000" pitchFamily="2" charset="-78"/>
              </a:rPr>
              <a:t>جوانان:</a:t>
            </a:r>
            <a:endParaRPr lang="en-US" sz="4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cs typeface="B Titr" panose="00000700000000000000" pitchFamily="2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44304" y="2879640"/>
            <a:ext cx="9441180" cy="31175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r" rtl="1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a-I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برگزاری دوره های آموزشی برای کارکنان بهداشتی</a:t>
            </a:r>
          </a:p>
          <a:p>
            <a:pPr marL="342900" lvl="0" indent="-342900" algn="r" rtl="1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a-I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طرح در کمیته سلامت جوانان شهرستان</a:t>
            </a:r>
          </a:p>
          <a:p>
            <a:pPr marL="342900" lvl="0" indent="-342900" algn="r" rtl="1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a-IR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طراحی و ارسال پوسترخدمات اطلاع رسانی خدمات مرتبط با جوانان در مراکز خدمات جامع سلامت به تمامی ادارات و کارخانجات و مراکز تجمعی جوانان</a:t>
            </a:r>
          </a:p>
          <a:p>
            <a:pPr marL="342900" lvl="0" indent="-342900" algn="r" rtl="1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a-IR" sz="24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مکاتبه با دانشگاه های شهرستان برای ارجاع جوانان</a:t>
            </a:r>
          </a:p>
          <a:p>
            <a:pPr marL="342900" lvl="0" indent="-342900" algn="r" rtl="1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endParaRPr lang="fa-IR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2592102"/>
              </p:ext>
            </p:extLst>
          </p:nvPr>
        </p:nvGraphicFramePr>
        <p:xfrm>
          <a:off x="623412" y="1232535"/>
          <a:ext cx="9262072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5518"/>
                <a:gridCol w="2287813"/>
                <a:gridCol w="2343223"/>
                <a:gridCol w="231551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sz="2800" dirty="0" smtClean="0"/>
                        <a:t>سال 96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800" dirty="0" smtClean="0"/>
                        <a:t>سال 95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800" dirty="0" smtClean="0"/>
                        <a:t>سال 94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800" dirty="0" smtClean="0"/>
                        <a:t>عنوان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sz="2800" dirty="0" smtClean="0"/>
                        <a:t>40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800" dirty="0" smtClean="0"/>
                        <a:t>15</a:t>
                      </a:r>
                      <a:endParaRPr lang="en-US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800" dirty="0" smtClean="0"/>
                        <a:t>3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800" dirty="0" smtClean="0"/>
                        <a:t>درصد پوشش جوانان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103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02871"/>
            <a:ext cx="10329789" cy="902970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r"/>
            <a:r>
              <a:rPr lang="fa-IR" sz="3600" dirty="0" smtClean="0">
                <a:cs typeface="B Titr" panose="00000700000000000000" pitchFamily="2" charset="-78"/>
              </a:rPr>
              <a:t>میانسالان:</a:t>
            </a:r>
            <a:endParaRPr lang="en-US" sz="3600" dirty="0">
              <a:cs typeface="B Titr" panose="00000700000000000000" pitchFamily="2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44304" y="2879640"/>
            <a:ext cx="9441180" cy="21980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r" rtl="1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a-I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برگزاری کارگاه های توانمند سازی برای کارکنان بهداشتی</a:t>
            </a:r>
          </a:p>
          <a:p>
            <a:pPr marL="342900" lvl="0" indent="-342900" algn="r" rtl="1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برگزاری کمیته های اجرایی خدمات نوین سلامت میانسالان</a:t>
            </a:r>
          </a:p>
          <a:p>
            <a:pPr marL="342900" lvl="0" indent="-342900" algn="r" rtl="1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a-I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ارائه خدمات میانسالان ویژه مدارس مروج سلامت</a:t>
            </a:r>
          </a:p>
          <a:p>
            <a:pPr marL="342900" indent="-342900" algn="r" rtl="1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تهیه و توزیع پمفلت و پوستر اطلاع رسانی خدمات </a:t>
            </a:r>
            <a:r>
              <a:rPr lang="fa-IR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مرتبط با </a:t>
            </a: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میانسالان به </a:t>
            </a:r>
            <a:r>
              <a:rPr lang="fa-IR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تمامی ادارات و کارخانجات و مراکز </a:t>
            </a: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تجمعی</a:t>
            </a:r>
          </a:p>
          <a:p>
            <a:pPr marL="342900" indent="-342900" algn="r" rtl="1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endParaRPr lang="fa-IR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626447"/>
              </p:ext>
            </p:extLst>
          </p:nvPr>
        </p:nvGraphicFramePr>
        <p:xfrm>
          <a:off x="1220470" y="1571900"/>
          <a:ext cx="8128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سال 96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سال 95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سال 94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عنوان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dirty="0" smtClean="0"/>
                        <a:t>27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6.9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درصد پوشش میانسالان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6926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02871"/>
            <a:ext cx="10329789" cy="902970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r"/>
            <a:r>
              <a:rPr lang="fa-IR" sz="3600" dirty="0" smtClean="0">
                <a:cs typeface="B Titr" panose="00000700000000000000" pitchFamily="2" charset="-78"/>
              </a:rPr>
              <a:t>سالمندان:</a:t>
            </a:r>
            <a:endParaRPr lang="en-US" sz="3600" dirty="0">
              <a:cs typeface="B Titr" panose="00000700000000000000" pitchFamily="2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44304" y="2879640"/>
            <a:ext cx="9441180" cy="2644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r" rtl="1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a-I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برگزاری کارگاه های توانمند سازی برای کارکنان بهداشتی</a:t>
            </a:r>
          </a:p>
          <a:p>
            <a:pPr marL="342900" indent="-342900" algn="r" rtl="1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تهیه پکیج آموزشی شیوه زندگی سالم در سالمندی جهت توزیع برای سالمندان توسط مراکز خدمات جامع</a:t>
            </a:r>
          </a:p>
          <a:p>
            <a:pPr marL="342900" indent="-342900" algn="r" rtl="1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a-I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تهیه جدول اطلاع رسانی جلسات آموزشی ویژه سالمندان بصورت لمینت و نصب دربرد کلیه سطوح ارائه خدمات</a:t>
            </a:r>
          </a:p>
          <a:p>
            <a:pPr marL="342900" indent="-342900" algn="r" rtl="1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تهیه و توزیع کارت زمان مراجعه سالمندان جهت دریافت خدمات</a:t>
            </a:r>
          </a:p>
          <a:p>
            <a:pPr marL="342900" indent="-342900" algn="r" rtl="1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a-I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خریداری و توزیع کتابهای بهبود شیوه زندگی در سالمندی</a:t>
            </a:r>
          </a:p>
          <a:p>
            <a:pPr marL="342900" indent="-342900" algn="r" rtl="1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endParaRPr lang="fa-IR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7904279"/>
              </p:ext>
            </p:extLst>
          </p:nvPr>
        </p:nvGraphicFramePr>
        <p:xfrm>
          <a:off x="1220470" y="1571900"/>
          <a:ext cx="8128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سال 96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سال 95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سال 94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عنوان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46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dirty="0" smtClean="0"/>
                        <a:t>21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31.8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درصد پوشش سالمندان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1169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02871"/>
            <a:ext cx="10329789" cy="902970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r"/>
            <a:r>
              <a:rPr lang="fa-IR" sz="3600" dirty="0" smtClean="0">
                <a:cs typeface="B Titr" panose="00000700000000000000" pitchFamily="2" charset="-78"/>
              </a:rPr>
              <a:t>سلامت باروری:</a:t>
            </a:r>
            <a:endParaRPr lang="en-US" sz="3600" dirty="0">
              <a:cs typeface="B Titr" panose="00000700000000000000" pitchFamily="2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92894" y="1348020"/>
            <a:ext cx="9441180" cy="4750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r" rtl="1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a-I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برگزاری کارگاه های توانمند سازی برای کارکنان بهداشتی</a:t>
            </a:r>
          </a:p>
          <a:p>
            <a:pPr marL="342900" indent="-342900" algn="r" rtl="1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گرامیداشت هفته جمعیت </a:t>
            </a:r>
          </a:p>
          <a:p>
            <a:pPr marL="342900" indent="-342900" algn="r" rtl="1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a-I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برپایی نمایشگاه پویایی بالندگی جوانی جمعیت</a:t>
            </a:r>
          </a:p>
          <a:p>
            <a:pPr marL="342900" indent="-342900" algn="r" rtl="1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استفاده از فرصت های موجود شهرستان برای </a:t>
            </a:r>
            <a:r>
              <a:rPr lang="fa-IR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برپایی نمایشگاه پویایی بالندگی جوانی </a:t>
            </a: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جمعیت (بسیج-تیپ 21 امام رضا-هلال احمر و ...)</a:t>
            </a:r>
          </a:p>
          <a:p>
            <a:pPr marL="342900" indent="-342900" algn="r" rtl="1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برگزاری 3 کمپین پویایی </a:t>
            </a:r>
            <a:r>
              <a:rPr lang="fa-IR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بالندگی جوانی </a:t>
            </a: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جمعیت</a:t>
            </a:r>
          </a:p>
          <a:p>
            <a:pPr marL="342900" indent="-342900" algn="r" rtl="1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a-I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توزیع منابع آموزشی وزارتی</a:t>
            </a:r>
          </a:p>
          <a:p>
            <a:pPr marL="342900" indent="-342900" algn="r" rtl="1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برگزاری فعالانه کمیته های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TL</a:t>
            </a:r>
            <a:endParaRPr lang="fa-IR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r" rtl="1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a-IR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ارتقا ساعت آموزشی کلاس های حین ازدواج از 4 ساعت به 6 ساعت</a:t>
            </a:r>
          </a:p>
          <a:p>
            <a:pPr marL="342900" indent="-342900" algn="r" rtl="1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fa-IR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مشارکت در اجرای طرح بهارنکو با سایر سازمان های شهرستان</a:t>
            </a:r>
            <a:endParaRPr lang="fa-IR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r" rtl="1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endParaRPr lang="fa-IR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913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imono">
  <a:themeElements>
    <a:clrScheme name="Kimono 6">
      <a:dk1>
        <a:srgbClr val="000000"/>
      </a:dk1>
      <a:lt1>
        <a:srgbClr val="D9EFE0"/>
      </a:lt1>
      <a:dk2>
        <a:srgbClr val="30605A"/>
      </a:dk2>
      <a:lt2>
        <a:srgbClr val="15331E"/>
      </a:lt2>
      <a:accent1>
        <a:srgbClr val="A4C6BA"/>
      </a:accent1>
      <a:accent2>
        <a:srgbClr val="558F7D"/>
      </a:accent2>
      <a:accent3>
        <a:srgbClr val="E9F6ED"/>
      </a:accent3>
      <a:accent4>
        <a:srgbClr val="000000"/>
      </a:accent4>
      <a:accent5>
        <a:srgbClr val="CFDFD9"/>
      </a:accent5>
      <a:accent6>
        <a:srgbClr val="4C8171"/>
      </a:accent6>
      <a:hlink>
        <a:srgbClr val="C1C177"/>
      </a:hlink>
      <a:folHlink>
        <a:srgbClr val="A08F5E"/>
      </a:folHlink>
    </a:clrScheme>
    <a:fontScheme name="Kimon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a-IR" altLang="fa-I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a-IR" altLang="fa-I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D04B5C3-DE2A-4CC8-855E-4E3A609F776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45F038E-26BA-41C6-9CF9-FCB14EBE04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5C15087E-1F28-4431-8D67-0713E0D65611}">
  <ds:schemaRefs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loveعشق</Template>
  <TotalTime>2046</TotalTime>
  <Words>616</Words>
  <Application>Microsoft Office PowerPoint</Application>
  <PresentationFormat>Widescreen</PresentationFormat>
  <Paragraphs>108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B Titr</vt:lpstr>
      <vt:lpstr>IranNastaliq</vt:lpstr>
      <vt:lpstr>Arial</vt:lpstr>
      <vt:lpstr>Kimono</vt:lpstr>
      <vt:lpstr>PowerPoint Presentation</vt:lpstr>
      <vt:lpstr>نوزادان:</vt:lpstr>
      <vt:lpstr>کودکان:</vt:lpstr>
      <vt:lpstr>مادران:</vt:lpstr>
      <vt:lpstr>نوجوانان:</vt:lpstr>
      <vt:lpstr>جوانان:</vt:lpstr>
      <vt:lpstr>میانسالان:</vt:lpstr>
      <vt:lpstr>سالمندان:</vt:lpstr>
      <vt:lpstr>سلامت باروری:</vt:lpstr>
      <vt:lpstr>PowerPoint Presentation</vt:lpstr>
    </vt:vector>
  </TitlesOfParts>
  <Company>health.gov.ir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عظيمي دكتر مهين سادات</dc:creator>
  <cp:lastModifiedBy>Zahra Ghadamyari</cp:lastModifiedBy>
  <cp:revision>206</cp:revision>
  <cp:lastPrinted>2016-09-25T12:16:06Z</cp:lastPrinted>
  <dcterms:created xsi:type="dcterms:W3CDTF">2016-09-25T11:17:29Z</dcterms:created>
  <dcterms:modified xsi:type="dcterms:W3CDTF">2018-05-19T07:34:24Z</dcterms:modified>
</cp:coreProperties>
</file>