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0" r:id="rId2"/>
  </p:sldMasterIdLst>
  <p:sldIdLst>
    <p:sldId id="257" r:id="rId3"/>
    <p:sldId id="258" r:id="rId4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90" d="100"/>
          <a:sy n="90" d="100"/>
        </p:scale>
        <p:origin x="66" y="-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5922" y="685800"/>
            <a:ext cx="6500813" cy="2971801"/>
          </a:xfrm>
        </p:spPr>
        <p:txBody>
          <a:bodyPr anchor="b">
            <a:normAutofit/>
          </a:bodyPr>
          <a:lstStyle>
            <a:lvl1pPr algn="l">
              <a:defRPr sz="39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922" y="3843868"/>
            <a:ext cx="520065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706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685260" y="8467"/>
            <a:ext cx="3095625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962889" y="91546"/>
            <a:ext cx="4940532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879108" y="228600"/>
            <a:ext cx="4024313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960368" y="32279"/>
            <a:ext cx="3943054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374409" y="609602"/>
            <a:ext cx="3529012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1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57212" y="533400"/>
            <a:ext cx="8790285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42951" y="3843867"/>
            <a:ext cx="6747171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300"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25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3" y="685800"/>
            <a:ext cx="8172450" cy="2743200"/>
          </a:xfrm>
        </p:spPr>
        <p:txBody>
          <a:bodyPr anchor="ctr">
            <a:normAutofit/>
          </a:bodyPr>
          <a:lstStyle>
            <a:lvl1pPr algn="l">
              <a:defRPr sz="2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114800"/>
            <a:ext cx="6935490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532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397" y="685800"/>
            <a:ext cx="7429501" cy="2743200"/>
          </a:xfrm>
        </p:spPr>
        <p:txBody>
          <a:bodyPr anchor="ctr">
            <a:normAutofit/>
          </a:bodyPr>
          <a:lstStyle>
            <a:lvl1pPr algn="l">
              <a:defRPr sz="26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75047" y="3429000"/>
            <a:ext cx="69342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3" y="4301068"/>
            <a:ext cx="69342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2097" y="812222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defTabSz="371475"/>
            <a:r>
              <a:rPr lang="en-US" sz="65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56897" y="2768601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algn="r" defTabSz="371475"/>
            <a:r>
              <a:rPr lang="en-US" sz="65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388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2" y="3429000"/>
            <a:ext cx="6934200" cy="1697400"/>
          </a:xfrm>
        </p:spPr>
        <p:txBody>
          <a:bodyPr anchor="b">
            <a:normAutofit/>
          </a:bodyPr>
          <a:lstStyle>
            <a:lvl1pPr algn="l">
              <a:defRPr sz="2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1" y="5132981"/>
            <a:ext cx="693549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515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398" y="685800"/>
            <a:ext cx="7429500" cy="2743200"/>
          </a:xfrm>
        </p:spPr>
        <p:txBody>
          <a:bodyPr anchor="ctr">
            <a:normAutofit/>
          </a:bodyPr>
          <a:lstStyle>
            <a:lvl1pPr algn="l">
              <a:defRPr sz="26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5923" y="3928534"/>
            <a:ext cx="69342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95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978400"/>
            <a:ext cx="69342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097" y="812222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defTabSz="371475"/>
            <a:r>
              <a:rPr lang="en-US" sz="65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56897" y="2768601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algn="r" defTabSz="371475"/>
            <a:r>
              <a:rPr lang="en-US" sz="65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7169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3" y="685800"/>
            <a:ext cx="817245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5922" y="3928534"/>
            <a:ext cx="69342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95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766733"/>
            <a:ext cx="69342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781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878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6735" y="685800"/>
            <a:ext cx="1671638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3" y="685800"/>
            <a:ext cx="635635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639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5922" y="685800"/>
            <a:ext cx="6500813" cy="2971801"/>
          </a:xfrm>
        </p:spPr>
        <p:txBody>
          <a:bodyPr anchor="b">
            <a:normAutofit/>
          </a:bodyPr>
          <a:lstStyle>
            <a:lvl1pPr algn="l">
              <a:defRPr sz="39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922" y="3843868"/>
            <a:ext cx="520065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706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685260" y="8467"/>
            <a:ext cx="3095625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962889" y="91546"/>
            <a:ext cx="4940532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879108" y="228600"/>
            <a:ext cx="4024313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960368" y="32279"/>
            <a:ext cx="3943054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374409" y="609602"/>
            <a:ext cx="3529012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064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33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153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2" y="2006600"/>
            <a:ext cx="6934201" cy="2281600"/>
          </a:xfrm>
        </p:spPr>
        <p:txBody>
          <a:bodyPr anchor="b">
            <a:normAutofit/>
          </a:bodyPr>
          <a:lstStyle>
            <a:lvl1pPr algn="l">
              <a:defRPr sz="2925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3" y="4495800"/>
            <a:ext cx="69342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4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5922" y="685801"/>
            <a:ext cx="401184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109" y="685801"/>
            <a:ext cx="4009264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72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815" y="685800"/>
            <a:ext cx="3777952" cy="576262"/>
          </a:xfrm>
        </p:spPr>
        <p:txBody>
          <a:bodyPr anchor="b">
            <a:noAutofit/>
          </a:bodyPr>
          <a:lstStyle>
            <a:lvl1pPr marL="0" indent="0">
              <a:buNone/>
              <a:defRPr sz="2275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22" y="1270529"/>
            <a:ext cx="401184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9241" y="685800"/>
            <a:ext cx="3790421" cy="576262"/>
          </a:xfrm>
        </p:spPr>
        <p:txBody>
          <a:bodyPr anchor="b">
            <a:noAutofit/>
          </a:bodyPr>
          <a:lstStyle>
            <a:lvl1pPr marL="0" indent="0">
              <a:buNone/>
              <a:defRPr sz="2275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7818" y="1262062"/>
            <a:ext cx="400496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951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4844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584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572" y="685800"/>
            <a:ext cx="2971800" cy="1371600"/>
          </a:xfrm>
        </p:spPr>
        <p:txBody>
          <a:bodyPr anchor="b">
            <a:normAutofit/>
          </a:bodyPr>
          <a:lstStyle>
            <a:lvl1pPr algn="l">
              <a:defRPr sz="195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923" y="685800"/>
            <a:ext cx="4829176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572" y="2209800"/>
            <a:ext cx="29718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285" y="1447800"/>
            <a:ext cx="4891088" cy="1143000"/>
          </a:xfrm>
        </p:spPr>
        <p:txBody>
          <a:bodyPr anchor="b">
            <a:normAutofit/>
          </a:bodyPr>
          <a:lstStyle>
            <a:lvl1pPr algn="l">
              <a:defRPr sz="227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3572" y="914400"/>
            <a:ext cx="266579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37285" y="2777067"/>
            <a:ext cx="489237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463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8428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57212" y="533400"/>
            <a:ext cx="8790285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42951" y="3843867"/>
            <a:ext cx="6747171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300"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8816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3" y="685800"/>
            <a:ext cx="8172450" cy="2743200"/>
          </a:xfrm>
        </p:spPr>
        <p:txBody>
          <a:bodyPr anchor="ctr">
            <a:normAutofit/>
          </a:bodyPr>
          <a:lstStyle>
            <a:lvl1pPr algn="l">
              <a:defRPr sz="2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114800"/>
            <a:ext cx="6935490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627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397" y="685800"/>
            <a:ext cx="7429501" cy="2743200"/>
          </a:xfrm>
        </p:spPr>
        <p:txBody>
          <a:bodyPr anchor="ctr">
            <a:normAutofit/>
          </a:bodyPr>
          <a:lstStyle>
            <a:lvl1pPr algn="l">
              <a:defRPr sz="26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75047" y="3429000"/>
            <a:ext cx="69342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3" y="4301068"/>
            <a:ext cx="69342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2097" y="812222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defTabSz="371475"/>
            <a:r>
              <a:rPr lang="en-US" sz="65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56897" y="2768601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algn="r" defTabSz="371475"/>
            <a:r>
              <a:rPr lang="en-US" sz="65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466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2" y="2006600"/>
            <a:ext cx="6934201" cy="2281600"/>
          </a:xfrm>
        </p:spPr>
        <p:txBody>
          <a:bodyPr anchor="b">
            <a:normAutofit/>
          </a:bodyPr>
          <a:lstStyle>
            <a:lvl1pPr algn="l">
              <a:defRPr sz="2925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3" y="4495800"/>
            <a:ext cx="69342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1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2" y="3429000"/>
            <a:ext cx="6934200" cy="1697400"/>
          </a:xfrm>
        </p:spPr>
        <p:txBody>
          <a:bodyPr anchor="b">
            <a:normAutofit/>
          </a:bodyPr>
          <a:lstStyle>
            <a:lvl1pPr algn="l">
              <a:defRPr sz="2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1" y="5132981"/>
            <a:ext cx="693549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625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233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398" y="685800"/>
            <a:ext cx="7429500" cy="2743200"/>
          </a:xfrm>
        </p:spPr>
        <p:txBody>
          <a:bodyPr anchor="ctr">
            <a:normAutofit/>
          </a:bodyPr>
          <a:lstStyle>
            <a:lvl1pPr algn="l">
              <a:defRPr sz="26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5923" y="3928534"/>
            <a:ext cx="69342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95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978400"/>
            <a:ext cx="69342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097" y="812222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defTabSz="371475"/>
            <a:r>
              <a:rPr lang="en-US" sz="65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56897" y="2768601"/>
            <a:ext cx="495300" cy="58477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/>
          <a:p>
            <a:pPr algn="r" defTabSz="371475"/>
            <a:r>
              <a:rPr lang="en-US" sz="65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8202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3" y="685800"/>
            <a:ext cx="817245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5922" y="3928534"/>
            <a:ext cx="69342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95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4766733"/>
            <a:ext cx="69342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bg2">
                    <a:lumMod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9493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7024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6735" y="685800"/>
            <a:ext cx="1671638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3" y="685800"/>
            <a:ext cx="635635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91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5922" y="685801"/>
            <a:ext cx="401184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109" y="685801"/>
            <a:ext cx="4009264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2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815" y="685800"/>
            <a:ext cx="3777952" cy="576262"/>
          </a:xfrm>
        </p:spPr>
        <p:txBody>
          <a:bodyPr anchor="b">
            <a:noAutofit/>
          </a:bodyPr>
          <a:lstStyle>
            <a:lvl1pPr marL="0" indent="0">
              <a:buNone/>
              <a:defRPr sz="2275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22" y="1270529"/>
            <a:ext cx="401184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9241" y="685800"/>
            <a:ext cx="3790421" cy="576262"/>
          </a:xfrm>
        </p:spPr>
        <p:txBody>
          <a:bodyPr anchor="b">
            <a:noAutofit/>
          </a:bodyPr>
          <a:lstStyle>
            <a:lvl1pPr marL="0" indent="0">
              <a:buNone/>
              <a:defRPr sz="2275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7818" y="1262062"/>
            <a:ext cx="400496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22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39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18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572" y="685800"/>
            <a:ext cx="2971800" cy="1371600"/>
          </a:xfrm>
        </p:spPr>
        <p:txBody>
          <a:bodyPr anchor="b">
            <a:normAutofit/>
          </a:bodyPr>
          <a:lstStyle>
            <a:lvl1pPr algn="l">
              <a:defRPr sz="195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923" y="685800"/>
            <a:ext cx="4829176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572" y="2209800"/>
            <a:ext cx="29718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32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285" y="1447800"/>
            <a:ext cx="4891088" cy="1143000"/>
          </a:xfrm>
        </p:spPr>
        <p:txBody>
          <a:bodyPr anchor="b">
            <a:normAutofit/>
          </a:bodyPr>
          <a:lstStyle>
            <a:lvl1pPr algn="l">
              <a:defRPr sz="227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3572" y="914400"/>
            <a:ext cx="266579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37285" y="2777067"/>
            <a:ext cx="489237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463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4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80662" y="2963334"/>
            <a:ext cx="2422760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5922" y="4487333"/>
            <a:ext cx="69342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685801"/>
            <a:ext cx="69342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7335" y="6172201"/>
            <a:ext cx="13001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1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fld id="{B61BEF0D-F0BB-DE4B-95CE-6DB70DBA9567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 defTabSz="371475"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5922" y="6172201"/>
            <a:ext cx="61293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1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0100" y="5578476"/>
            <a:ext cx="92807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6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fld id="{D57F1E4F-1CFF-5643-939E-217C01CDF565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 defTabSz="371475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536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iming>
    <p:tnLst>
      <p:par>
        <p:cTn id="1" dur="indefinite" restart="never" nodeType="tmRoot"/>
      </p:par>
    </p:tnLst>
  </p:timing>
  <p:txStyles>
    <p:titleStyle>
      <a:lvl1pPr algn="l" defTabSz="371475" rtl="1" eaLnBrk="1" latinLnBrk="0" hangingPunct="1">
        <a:spcBef>
          <a:spcPct val="0"/>
        </a:spcBef>
        <a:buNone/>
        <a:defRPr sz="2925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32172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2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603647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6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75122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253728" indent="-139303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625203" indent="-139303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043113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414588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786063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157538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80662" y="2963334"/>
            <a:ext cx="2422760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5922" y="4487333"/>
            <a:ext cx="69342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922" y="685801"/>
            <a:ext cx="69342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7335" y="6172201"/>
            <a:ext cx="13001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1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fld id="{B61BEF0D-F0BB-DE4B-95CE-6DB70DBA9567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 defTabSz="371475"/>
              <a:t>5/3/2018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5922" y="6172201"/>
            <a:ext cx="61293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1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0100" y="5578476"/>
            <a:ext cx="928074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6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371475"/>
            <a:fld id="{D57F1E4F-1CFF-5643-939E-217C01CDF565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 defTabSz="371475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6673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iming>
    <p:tnLst>
      <p:par>
        <p:cTn id="1" dur="indefinite" restart="never" nodeType="tmRoot"/>
      </p:par>
    </p:tnLst>
  </p:timing>
  <p:txStyles>
    <p:titleStyle>
      <a:lvl1pPr algn="l" defTabSz="371475" rtl="1" eaLnBrk="1" latinLnBrk="0" hangingPunct="1">
        <a:spcBef>
          <a:spcPct val="0"/>
        </a:spcBef>
        <a:buNone/>
        <a:defRPr sz="2925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32172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2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603647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6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75122" indent="-232172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253728" indent="-139303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625203" indent="-139303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043113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414588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786063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157538" indent="-185738" algn="r" defTabSz="371475" rtl="1" eaLnBrk="1" latinLnBrk="0" hangingPunct="1">
        <a:spcBef>
          <a:spcPct val="20000"/>
        </a:spcBef>
        <a:spcAft>
          <a:spcPts val="48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371475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31350"/>
              </p:ext>
            </p:extLst>
          </p:nvPr>
        </p:nvGraphicFramePr>
        <p:xfrm>
          <a:off x="209215" y="204716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3892563789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algn="ctr" rtl="1"/>
                      <a:endParaRPr lang="en-US" sz="1200" dirty="0" smtClean="0"/>
                    </a:p>
                    <a:p>
                      <a:pPr algn="ctr" rtl="1"/>
                      <a:endParaRPr lang="en-US" sz="1200" dirty="0" smtClean="0"/>
                    </a:p>
                    <a:p>
                      <a:pPr algn="ctr" rtl="1"/>
                      <a:endParaRPr lang="en-US" sz="1200" dirty="0" smtClean="0"/>
                    </a:p>
                    <a:p>
                      <a:pPr algn="ctr" rtl="1"/>
                      <a:endParaRPr lang="en-US" sz="1200" dirty="0" smtClean="0"/>
                    </a:p>
                    <a:p>
                      <a:pPr algn="ctr" rtl="1"/>
                      <a:endParaRPr lang="en-US" sz="700" dirty="0" smtClean="0"/>
                    </a:p>
                    <a:p>
                      <a:pPr algn="ctr" rtl="1"/>
                      <a:endParaRPr lang="en-US" sz="13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3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13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دانشگاه </a:t>
                      </a:r>
                      <a:r>
                        <a:rPr lang="fa-IR" sz="13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علوم پزشکی نیشابور</a:t>
                      </a:r>
                    </a:p>
                    <a:p>
                      <a:pPr algn="ctr" rtl="1"/>
                      <a:r>
                        <a:rPr lang="fa-IR" sz="13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گروه مامایی</a:t>
                      </a:r>
                    </a:p>
                    <a:p>
                      <a:pPr algn="ctr" rtl="1"/>
                      <a:endParaRPr lang="fa-IR" sz="700" dirty="0" smtClean="0"/>
                    </a:p>
                    <a:p>
                      <a:pPr algn="ctr" rtl="1"/>
                      <a:r>
                        <a:rPr lang="fa-IR" sz="230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کمبود</a:t>
                      </a:r>
                      <a:r>
                        <a:rPr lang="fa-IR" sz="2300" dirty="0" smtClean="0">
                          <a:cs typeface="B Mitra" panose="00000400000000000000" pitchFamily="2" charset="-78"/>
                        </a:rPr>
                        <a:t> </a:t>
                      </a:r>
                    </a:p>
                    <a:p>
                      <a:pPr algn="ctr" rtl="1"/>
                      <a:r>
                        <a:rPr lang="fa-IR" sz="23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ویتامین</a:t>
                      </a:r>
                      <a:r>
                        <a:rPr lang="fa-IR" sz="2300" baseline="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 دی </a:t>
                      </a:r>
                    </a:p>
                    <a:p>
                      <a:pPr algn="ctr" rtl="1"/>
                      <a:r>
                        <a:rPr lang="fa-IR" sz="2300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را جدی بگیریم</a:t>
                      </a:r>
                      <a:endParaRPr lang="fa-IR" sz="23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fa-IR" sz="1200" dirty="0" smtClean="0"/>
                    </a:p>
                    <a:p>
                      <a:pPr algn="ctr" rtl="1"/>
                      <a:endParaRPr lang="fa-IR" sz="1200" dirty="0" smtClean="0"/>
                    </a:p>
                    <a:p>
                      <a:pPr algn="ctr" rtl="1"/>
                      <a:endParaRPr lang="fa-IR" sz="1200" dirty="0" smtClean="0"/>
                    </a:p>
                    <a:p>
                      <a:pPr algn="ctr" rtl="1"/>
                      <a:endParaRPr lang="fa-IR" sz="1200" dirty="0" smtClean="0"/>
                    </a:p>
                    <a:p>
                      <a:pPr algn="ctr"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fa-IR" sz="13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fa-IR" sz="13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1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1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1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1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sz="11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14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تهیه </a:t>
                      </a:r>
                      <a:r>
                        <a:rPr lang="fa-IR" sz="14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و تنظیم : شیما</a:t>
                      </a:r>
                      <a:r>
                        <a:rPr lang="fa-IR" sz="140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خداداد</a:t>
                      </a:r>
                      <a:endParaRPr lang="fa-IR" sz="14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14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دانشجوی رشته کارشناسی ناپیوسته مامایی</a:t>
                      </a:r>
                    </a:p>
                    <a:p>
                      <a:pPr algn="ctr" rtl="1"/>
                      <a:r>
                        <a:rPr lang="fa-IR" sz="16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</a:t>
                      </a:r>
                    </a:p>
                    <a:p>
                      <a:pPr algn="ctr" rtl="1"/>
                      <a:r>
                        <a:rPr lang="fa-IR" sz="13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استاد راهنما : سرکارخانم دکتر غلامی</a:t>
                      </a:r>
                    </a:p>
                    <a:p>
                      <a:pPr algn="ctr" rtl="1"/>
                      <a:endParaRPr lang="fa-IR" sz="1200" dirty="0" smtClean="0"/>
                    </a:p>
                  </a:txBody>
                  <a:tcPr marL="74295" marR="74295"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767012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377863"/>
              </p:ext>
            </p:extLst>
          </p:nvPr>
        </p:nvGraphicFramePr>
        <p:xfrm>
          <a:off x="3486454" y="191069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3397529517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rtl="1"/>
                      <a:endParaRPr lang="fa-IR" sz="7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16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60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خطر </a:t>
                      </a:r>
                      <a:r>
                        <a:rPr lang="fa-IR" sz="160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مسمومیت</a:t>
                      </a: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استفاده بیش ازحد از این ویتامین مخصوصاً اگر همراه با مصرف زیاد کلسیم باشد منجر به مسمومیت می‌گردد. استفاده از قرص و آمپول ویتامین دی بطور مستمر باعث مشکلاتی مانند رسوب کلسیم در بافت‌های نرم مثل کلیه‌ها(سنگ کلیه)، ریه‌ها، قلب (عوارض ریوی و قلبی) و گوش(اختلالات شنوایی) می‌شود. همچنین عوارض مانند سردرد، تهوع، استفراغ، ضعف، تشنگی زیاد، افزایش حجم ادرار،یبوست، تأخیر در رشد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شیرخواران ، مشکلات گوارشی و شکنندگی استخوان نیز از دیگر عوارض مصرف بیش از اندازه ویتامین دی می‌باشد</a:t>
                      </a:r>
                    </a:p>
                    <a:p>
                      <a:pPr rtl="1"/>
                      <a:endParaRPr lang="fa-IR" sz="1200" b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منبع : دستورالعمل دفتر بهبود تغذیه – وزارت بهداشت</a:t>
                      </a:r>
                      <a:endParaRPr lang="fa-IR" sz="1200" b="0" dirty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</a:txBody>
                  <a:tcPr marL="74295" marR="74295"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73820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371761"/>
              </p:ext>
            </p:extLst>
          </p:nvPr>
        </p:nvGraphicFramePr>
        <p:xfrm>
          <a:off x="6750044" y="182023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852523345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rtl="1"/>
                      <a:endParaRPr lang="fa-IR" sz="70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50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2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پوکی</a:t>
                      </a:r>
                      <a:r>
                        <a:rPr lang="fa-IR" sz="1200" baseline="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 </a:t>
                      </a:r>
                      <a:r>
                        <a:rPr lang="fa-IR" sz="1200" baseline="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استخوان یا استئوپروز: 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به معنی کم شدن تراکم استخوان است که بدنبال آن قدرت استخوان کم شده و شکننده میشود. پوکی استخوان معمولاٌ بتدریج پیشرفت میکند و هیچ علامتی از خود بروز نمیدهد تا وقتی که شکستگی بوجود میاید</a:t>
                      </a: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7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 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5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بدن </a:t>
                      </a:r>
                      <a:r>
                        <a:rPr lang="fa-IR" sz="145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ما چه مقدار ویتامین دی در روز </a:t>
                      </a:r>
                      <a:r>
                        <a:rPr lang="fa-IR" sz="145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نیاز دارد</a:t>
                      </a:r>
                      <a:endParaRPr lang="fa-IR" sz="145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مقدار نیاز روزانه بدن به ویتامین در در مراحل مختلف زندگی متفاوت است و به طور کلی به شرح زیر می باشد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در شیرخواران و کودکان مقدار نیاز روزانه: 5 میکروگرم معادل200 واحد بین المللی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در بزرگسالان مقدار نیاز روزانه : ۱۰ میکروگرم معادل 400 تا 600 واحد بین المللی</a:t>
                      </a:r>
                    </a:p>
                    <a:p>
                      <a:pPr algn="r" rtl="1"/>
                      <a:endParaRPr lang="fa-IR" sz="8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500" b="1" baseline="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50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موارد </a:t>
                      </a:r>
                      <a:r>
                        <a:rPr lang="fa-IR" sz="1500" b="1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احتیاط</a:t>
                      </a:r>
                    </a:p>
                    <a:p>
                      <a:pPr algn="r"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مصرف مکمل ویتامین دی در افراد زیر فقط با نظر پزشک مصرف شود</a:t>
                      </a:r>
                    </a:p>
                    <a:p>
                      <a:pPr algn="r"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بیماران مبتلا به صرع – بیماران قلبی وعروقی- بیماران دچار اسهال مزمن- بیماران دچار اختلالات کبد و کلیه و لوزالمعده- بیماران دچار مشکلات روده ای – افراد دچار نقص ایمنی</a:t>
                      </a:r>
                    </a:p>
                  </a:txBody>
                  <a:tcPr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149192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413" y="333089"/>
            <a:ext cx="1167905" cy="11055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74" y="3142724"/>
            <a:ext cx="2484984" cy="20353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617" y="333089"/>
            <a:ext cx="2661716" cy="35796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1164" y="1349241"/>
            <a:ext cx="2520454" cy="195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3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881388"/>
              </p:ext>
            </p:extLst>
          </p:nvPr>
        </p:nvGraphicFramePr>
        <p:xfrm>
          <a:off x="209215" y="220429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3892563789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algn="r" rtl="1"/>
                      <a:endParaRPr lang="fa-IR" sz="7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50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بیماری های شایع در اثر کمبود ویتامین دی</a:t>
                      </a:r>
                    </a:p>
                    <a:p>
                      <a:pPr algn="r" rtl="1"/>
                      <a:r>
                        <a:rPr lang="fa-IR" sz="15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راشیتیسم: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در نوزادان و کودکانی دیده می شود که به مقدار کافی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ویتامین دی دریافت نمی کنند. نوزادان نارس و کودکان تیره پوست بیشتر در معرض ابتلا به این بیماری هستند کمبود این ویتامین عموما با کمبود کلسیم و فسفر همراه است.</a:t>
                      </a:r>
                    </a:p>
                    <a:p>
                      <a:pPr algn="r"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این بیماری به دلیل ایجاد استخوان های نرم منجر به عدم تحمل فشار و در ادامه خم شدن استخوان ها و پرانتزی شدن پاها می شود. بزرگ شدن استخوان ها و تاخیر در بسته شدن ملاج از مشخصات راشیتیسم است.</a:t>
                      </a: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200" b="0" baseline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500" b="1" baseline="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endParaRPr lang="fa-IR" sz="1500" b="1" baseline="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500" b="1" baseline="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نرمی </a:t>
                      </a:r>
                      <a:r>
                        <a:rPr lang="fa-IR" sz="1500" b="1" baseline="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استخوان یا استئومالاسی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: کم شدن محتوای معدنی استخوان های بدن را گویند که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علت اصلی آن کمبود ویتامین دی است. استئومالاسی را در کودکان راشیتیسم مینامند. این بیماری موجب درد پراکنده در بدن، ضعف عضلانی و شکننده شدن استخوان ها میشود.</a:t>
                      </a:r>
                      <a:endParaRPr lang="fa-IR" sz="1200" b="0" dirty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</a:txBody>
                  <a:tcPr marL="74295" marR="74295"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767012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202302"/>
              </p:ext>
            </p:extLst>
          </p:nvPr>
        </p:nvGraphicFramePr>
        <p:xfrm>
          <a:off x="3472806" y="219807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3397529517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rtl="1"/>
                      <a:endParaRPr lang="fa-IR" sz="80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5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2- </a:t>
                      </a:r>
                      <a:r>
                        <a:rPr lang="fa-IR" sz="15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منابع غذایی:</a:t>
                      </a: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مقدار ویتامین دی درکبد (جگر) ماهی و سایر حیوانات زیاد است. در شیر ، خامه، کره ، زرده تخم مرغ،  قارچ نیز وجود دارد</a:t>
                      </a: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غلات، و برخی سبزیجات و میوه‌جات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به مقدار ناچیز حاوی ویتامین دی هستند 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برخی از مواد غنی شده با ویتامین دی مثل آرد و شیر هم  میتوانند به عنوان منابع تامین کننده این ویتامین باشند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ویتامین دی در بسیاری از مولتی ویتامین ها یافت میشود. همچنین به صورت مایع، قرص، کپسول و ژل نرم به میزان ۵۰ واحد تا ۱۰۰۰ واحدی یافت میشود. میزان های بیشتر از این مقدار نیز به صورت آماده و قابل دسترس وجود دارد. </a:t>
                      </a:r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6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60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نقش</a:t>
                      </a:r>
                      <a:r>
                        <a:rPr lang="fa-IR" sz="1600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 ویتامین </a:t>
                      </a:r>
                      <a:r>
                        <a:rPr lang="fa-IR" sz="1600" baseline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دی در بدن انسان: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1- استحکام استخوان ها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2- تامین فعالیت مناسب ماهیچه ها و اعصاب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3- کمک به فرایند انعقاد خون و رشد سلولها</a:t>
                      </a:r>
                    </a:p>
                    <a:p>
                      <a:pPr rtl="1"/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4- 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نقش 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در فعالیت سلولی بعضی از اعضای بدن شامل پانکراس، پوست ، تخمدان ها و پیشگیری از بروز سرطان های دستگاه گوارش ، پروستات، پستان ، لنفوم، آندومتر رحم و ریه</a:t>
                      </a:r>
                      <a:endParaRPr lang="fa-IR" sz="1200" b="0" dirty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</a:txBody>
                  <a:tcPr marL="74295"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73820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57746"/>
              </p:ext>
            </p:extLst>
          </p:nvPr>
        </p:nvGraphicFramePr>
        <p:xfrm>
          <a:off x="6722749" y="225189"/>
          <a:ext cx="2925000" cy="640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5000">
                  <a:extLst>
                    <a:ext uri="{9D8B030D-6E8A-4147-A177-3AD203B41FA5}">
                      <a16:colId xmlns:a16="http://schemas.microsoft.com/office/drawing/2014/main" xmlns="" val="852523345"/>
                    </a:ext>
                  </a:extLst>
                </a:gridCol>
              </a:tblGrid>
              <a:tr h="6400800">
                <a:tc>
                  <a:txBody>
                    <a:bodyPr/>
                    <a:lstStyle/>
                    <a:p>
                      <a:pPr rtl="1"/>
                      <a:endParaRPr lang="fa-IR" sz="900" dirty="0" smtClean="0">
                        <a:solidFill>
                          <a:srgbClr val="FF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60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مقدمه</a:t>
                      </a: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ویتامین دی را که کلسیفرول می‌نامند، یکی از ویتامین‌های لازم برای بدن و از ویتامین‌های محلول در چربی است، اين ويتامين چند عملكرد مهم در بدن داردکه مهمترين آن حفظ سطوح خوني كلسيم و فسفر در حد نرمال است. و به رشد و استحکام استخوانها کمک می‌کند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و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مانع بروز مشکلاتی همچون </a:t>
                      </a:r>
                      <a:r>
                        <a:rPr lang="fa-IR" sz="1200" b="0" dirty="0" smtClean="0">
                          <a:solidFill>
                            <a:srgbClr val="FF0000"/>
                          </a:solidFill>
                          <a:cs typeface="B Mitra" panose="00000400000000000000" pitchFamily="2" charset="-78"/>
                        </a:rPr>
                        <a:t>پوکی استخوان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می‌شود</a:t>
                      </a:r>
                    </a:p>
                    <a:p>
                      <a:pPr rtl="1"/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همچنين تحقيقات نشان داده اندكه ويتامين دی ممكن است در افزايش فشارخون، سرطانها و بيماريهاي خود ايمني دخيل باشد.</a:t>
                      </a:r>
                    </a:p>
                    <a:p>
                      <a:pPr rtl="1"/>
                      <a:endParaRPr lang="fa-IR" sz="9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900" dirty="0" smtClean="0">
                        <a:solidFill>
                          <a:srgbClr val="C0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r>
                        <a:rPr lang="fa-IR" sz="1600" dirty="0" smtClean="0">
                          <a:solidFill>
                            <a:srgbClr val="C00000"/>
                          </a:solidFill>
                          <a:cs typeface="B Mitra" panose="00000400000000000000" pitchFamily="2" charset="-78"/>
                        </a:rPr>
                        <a:t>منابع </a:t>
                      </a:r>
                      <a:r>
                        <a:rPr lang="fa-IR" sz="1600" dirty="0" smtClean="0">
                          <a:solidFill>
                            <a:srgbClr val="C00000"/>
                          </a:solidFill>
                          <a:cs typeface="B Mitra" panose="00000400000000000000" pitchFamily="2" charset="-78"/>
                        </a:rPr>
                        <a:t>طبيعي ويتامين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cs typeface="B Mitra" panose="00000400000000000000" pitchFamily="2" charset="-78"/>
                        </a:rPr>
                        <a:t> : D</a:t>
                      </a:r>
                      <a:endParaRPr lang="fa-IR" sz="1600" dirty="0" smtClean="0">
                        <a:solidFill>
                          <a:srgbClr val="C0000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en-US" sz="700" dirty="0" smtClean="0">
                        <a:solidFill>
                          <a:srgbClr val="C00000"/>
                        </a:solidFill>
                        <a:cs typeface="B Mitra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50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1-</a:t>
                      </a:r>
                      <a:r>
                        <a:rPr lang="fa-IR" sz="1500" dirty="0" smtClean="0">
                          <a:solidFill>
                            <a:srgbClr val="002060"/>
                          </a:solidFill>
                          <a:cs typeface="B Mitra" panose="00000400000000000000" pitchFamily="2" charset="-78"/>
                        </a:rPr>
                        <a:t>نورخورشيد: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نور خورشید منبع طبیعی برای ویتامین دی است. ويتامين</a:t>
                      </a:r>
                      <a:r>
                        <a:rPr lang="fa-IR" sz="1200" b="0" baseline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دی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در پوست تحت تاثير نورخورشيد ساخته مي شود مقدار نور لازم براي ساخت مقادير مناسب ويتامين دی به سن شخص ، رنگ پوست ومشكلات پزشكي زمينه اي بستگي دارد. توليد ويتامين دی</a:t>
                      </a:r>
                      <a:r>
                        <a:rPr lang="en-US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 </a:t>
                      </a:r>
                      <a:r>
                        <a:rPr lang="fa-IR" sz="1200" b="0" dirty="0" smtClean="0">
                          <a:solidFill>
                            <a:schemeClr val="bg1"/>
                          </a:solidFill>
                          <a:cs typeface="B Mitra" panose="00000400000000000000" pitchFamily="2" charset="-78"/>
                        </a:rPr>
                        <a:t>از پوست با افزايش سن كاهش مي يابد.</a:t>
                      </a:r>
                    </a:p>
                    <a:p>
                      <a:pPr rtl="1"/>
                      <a:endParaRPr lang="fa-IR" sz="1200" b="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500" dirty="0" smtClean="0">
                        <a:solidFill>
                          <a:srgbClr val="002060"/>
                        </a:solidFill>
                        <a:cs typeface="B Mitra" panose="00000400000000000000" pitchFamily="2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bg1"/>
                        </a:solidFill>
                        <a:cs typeface="B Mitra" panose="00000400000000000000" pitchFamily="2" charset="-78"/>
                      </a:endParaRPr>
                    </a:p>
                  </a:txBody>
                  <a:tcPr marL="74295" marT="37148" marB="37148">
                    <a:lnL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149192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932" y="4082902"/>
            <a:ext cx="2561630" cy="23793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541" y="2562447"/>
            <a:ext cx="2705021" cy="21477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08" y="2171700"/>
            <a:ext cx="2679973" cy="14859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38" y="4816548"/>
            <a:ext cx="2634843" cy="166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45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746</Words>
  <Application>Microsoft Office PowerPoint</Application>
  <PresentationFormat>A4 Paper (210x297 mm)</PresentationFormat>
  <Paragraphs>125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B Mitra</vt:lpstr>
      <vt:lpstr>Century Gothic</vt:lpstr>
      <vt:lpstr>Tahoma</vt:lpstr>
      <vt:lpstr>Wingdings 3</vt:lpstr>
      <vt:lpstr>Slice</vt:lpstr>
      <vt:lpstr>1_Slice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Administrator</dc:creator>
  <cp:lastModifiedBy>Administrator</cp:lastModifiedBy>
  <cp:revision>3</cp:revision>
  <dcterms:created xsi:type="dcterms:W3CDTF">2018-05-03T05:18:30Z</dcterms:created>
  <dcterms:modified xsi:type="dcterms:W3CDTF">2018-05-03T05:36:57Z</dcterms:modified>
</cp:coreProperties>
</file>